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66" r:id="rId3"/>
    <p:sldId id="268" r:id="rId4"/>
    <p:sldId id="256" r:id="rId5"/>
    <p:sldId id="257" r:id="rId6"/>
    <p:sldId id="273" r:id="rId7"/>
    <p:sldId id="270" r:id="rId8"/>
    <p:sldId id="272" r:id="rId9"/>
    <p:sldId id="274" r:id="rId10"/>
    <p:sldId id="271" r:id="rId11"/>
    <p:sldId id="259" r:id="rId12"/>
    <p:sldId id="275" r:id="rId13"/>
    <p:sldId id="264" r:id="rId14"/>
    <p:sldId id="258" r:id="rId15"/>
    <p:sldId id="260" r:id="rId16"/>
    <p:sldId id="261" r:id="rId17"/>
    <p:sldId id="265" r:id="rId18"/>
    <p:sldId id="277" r:id="rId19"/>
    <p:sldId id="262" r:id="rId20"/>
    <p:sldId id="26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30" y="4221088"/>
            <a:ext cx="3000378" cy="216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7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Book Antiqua" pitchFamily="18" charset="0"/>
              </a:rPr>
              <a:t>Словникова робота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>
              <a:latin typeface="Book Antiqua" pitchFamily="18" charset="0"/>
            </a:endParaRPr>
          </a:p>
          <a:p>
            <a:r>
              <a:rPr lang="uk-UA" b="1" dirty="0" smtClean="0">
                <a:latin typeface="Book Antiqua" pitchFamily="18" charset="0"/>
              </a:rPr>
              <a:t>Поли</a:t>
            </a:r>
            <a:r>
              <a:rPr lang="uk-UA" dirty="0" smtClean="0">
                <a:latin typeface="Book Antiqua" pitchFamily="18" charset="0"/>
              </a:rPr>
              <a:t> – крайні передні </a:t>
            </a:r>
            <a:r>
              <a:rPr lang="uk-UA" dirty="0" smtClean="0">
                <a:latin typeface="Book Antiqua" pitchFamily="18" charset="0"/>
              </a:rPr>
              <a:t>частини</a:t>
            </a:r>
            <a:endParaRPr lang="en-US" dirty="0" smtClean="0">
              <a:latin typeface="Book Antiqua" pitchFamily="18" charset="0"/>
            </a:endParaRPr>
          </a:p>
          <a:p>
            <a:pPr marL="109728" indent="0">
              <a:buNone/>
            </a:pPr>
            <a:r>
              <a:rPr lang="en-US" dirty="0">
                <a:latin typeface="Book Antiqua" pitchFamily="18" charset="0"/>
              </a:rPr>
              <a:t> </a:t>
            </a:r>
            <a:r>
              <a:rPr lang="en-US" dirty="0" smtClean="0">
                <a:latin typeface="Book Antiqua" pitchFamily="18" charset="0"/>
              </a:rPr>
              <a:t> </a:t>
            </a:r>
            <a:r>
              <a:rPr lang="uk-UA" dirty="0" smtClean="0">
                <a:latin typeface="Book Antiqua" pitchFamily="18" charset="0"/>
              </a:rPr>
              <a:t> </a:t>
            </a:r>
            <a:r>
              <a:rPr lang="uk-UA" dirty="0" smtClean="0">
                <a:latin typeface="Book Antiqua" pitchFamily="18" charset="0"/>
              </a:rPr>
              <a:t>верхнього одягу. </a:t>
            </a:r>
            <a:endParaRPr lang="ru-RU" dirty="0" smtClean="0">
              <a:latin typeface="Book Antiqua" pitchFamily="18" charset="0"/>
            </a:endParaRPr>
          </a:p>
          <a:p>
            <a:r>
              <a:rPr lang="uk-UA" b="1" dirty="0" smtClean="0">
                <a:latin typeface="Book Antiqua" pitchFamily="18" charset="0"/>
              </a:rPr>
              <a:t>Зове </a:t>
            </a:r>
            <a:r>
              <a:rPr lang="uk-UA" dirty="0" smtClean="0">
                <a:latin typeface="Book Antiqua" pitchFamily="18" charset="0"/>
              </a:rPr>
              <a:t>– кличе. </a:t>
            </a:r>
            <a:endParaRPr lang="ru-RU" dirty="0" smtClean="0">
              <a:latin typeface="Book Antiqua" pitchFamily="18" charset="0"/>
            </a:endParaRPr>
          </a:p>
          <a:p>
            <a:r>
              <a:rPr lang="uk-UA" b="1" dirty="0" smtClean="0">
                <a:latin typeface="Book Antiqua" pitchFamily="18" charset="0"/>
              </a:rPr>
              <a:t>Пелена</a:t>
            </a:r>
            <a:r>
              <a:rPr lang="uk-UA" dirty="0" smtClean="0">
                <a:latin typeface="Book Antiqua" pitchFamily="18" charset="0"/>
              </a:rPr>
              <a:t> – передня частина спідниці; тканина. </a:t>
            </a:r>
            <a:endParaRPr lang="ru-RU" dirty="0" smtClean="0">
              <a:latin typeface="Book Antiqua" pitchFamily="18" charset="0"/>
            </a:endParaRPr>
          </a:p>
          <a:p>
            <a:r>
              <a:rPr lang="uk-UA" b="1" dirty="0" smtClean="0">
                <a:latin typeface="Book Antiqua" pitchFamily="18" charset="0"/>
              </a:rPr>
              <a:t>Тьма</a:t>
            </a:r>
            <a:r>
              <a:rPr lang="uk-UA" dirty="0" smtClean="0">
                <a:latin typeface="Book Antiqua" pitchFamily="18" charset="0"/>
              </a:rPr>
              <a:t> – темрява. Того світу – світла. </a:t>
            </a:r>
            <a:endParaRPr lang="ru-RU" dirty="0" smtClean="0">
              <a:latin typeface="Book Antiqua" pitchFamily="18" charset="0"/>
            </a:endParaRPr>
          </a:p>
          <a:p>
            <a:r>
              <a:rPr lang="uk-UA" b="1" dirty="0" err="1" smtClean="0">
                <a:latin typeface="Book Antiqua" pitchFamily="18" charset="0"/>
              </a:rPr>
              <a:t>Оповиє</a:t>
            </a:r>
            <a:r>
              <a:rPr lang="uk-UA" dirty="0" smtClean="0">
                <a:latin typeface="Book Antiqua" pitchFamily="18" charset="0"/>
              </a:rPr>
              <a:t> – </a:t>
            </a:r>
            <a:r>
              <a:rPr lang="uk-UA" dirty="0" err="1" smtClean="0">
                <a:latin typeface="Book Antiqua" pitchFamily="18" charset="0"/>
              </a:rPr>
              <a:t>обволіка</a:t>
            </a:r>
            <a:r>
              <a:rPr lang="uk-UA" dirty="0" smtClean="0">
                <a:latin typeface="Book Antiqua" pitchFamily="18" charset="0"/>
              </a:rPr>
              <a:t>, оповиває. </a:t>
            </a:r>
            <a:endParaRPr lang="ru-RU" dirty="0" smtClean="0">
              <a:latin typeface="Book Antiqua" pitchFamily="18" charset="0"/>
            </a:endParaRPr>
          </a:p>
          <a:p>
            <a:endParaRPr lang="ru-RU" dirty="0">
              <a:latin typeface="Book Antiqua" pitchFamily="18" charset="0"/>
            </a:endParaRPr>
          </a:p>
        </p:txBody>
      </p:sp>
      <p:pic>
        <p:nvPicPr>
          <p:cNvPr id="4" name="Рисунок 11" descr="D:\pictures\шкільні теми\ерудит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571480"/>
            <a:ext cx="250033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30" y="4221088"/>
            <a:ext cx="3000378" cy="216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48680"/>
            <a:ext cx="520700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 Antiqua" pitchFamily="18" charset="0"/>
              </a:rPr>
              <a:t>Робота зі словничком літературознавчих термінів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rgbClr val="0070C0"/>
                </a:solidFill>
                <a:latin typeface="Book Antiqua" pitchFamily="18" charset="0"/>
              </a:rPr>
              <a:t>Ліричний твір</a:t>
            </a:r>
            <a:r>
              <a:rPr lang="uk-UA" b="1" dirty="0" smtClean="0">
                <a:latin typeface="Book Antiqua" pitchFamily="18" charset="0"/>
              </a:rPr>
              <a:t> – твір, в якому </a:t>
            </a:r>
            <a:r>
              <a:rPr lang="uk-UA" b="1" dirty="0">
                <a:latin typeface="Book Antiqua" pitchFamily="18" charset="0"/>
              </a:rPr>
              <a:t>передаються передусім переживання людини, її емоції, роздуми, настрої, викликані життєвими </a:t>
            </a:r>
            <a:r>
              <a:rPr lang="uk-UA" b="1" dirty="0" smtClean="0">
                <a:latin typeface="Book Antiqua" pitchFamily="18" charset="0"/>
              </a:rPr>
              <a:t>подіями. </a:t>
            </a:r>
            <a:endParaRPr lang="uk-UA" b="1" dirty="0">
              <a:latin typeface="Book Antiqua" pitchFamily="18" charset="0"/>
            </a:endParaRPr>
          </a:p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rgbClr val="0070C0"/>
                </a:solidFill>
                <a:latin typeface="Book Antiqua" pitchFamily="18" charset="0"/>
              </a:rPr>
              <a:t>Персоніфікація</a:t>
            </a:r>
            <a:r>
              <a:rPr lang="uk-UA" dirty="0" smtClean="0">
                <a:latin typeface="Book Antiqua" pitchFamily="18" charset="0"/>
              </a:rPr>
              <a:t> — </a:t>
            </a:r>
            <a:r>
              <a:rPr lang="uk-UA" b="1" dirty="0" smtClean="0">
                <a:latin typeface="Book Antiqua" pitchFamily="18" charset="0"/>
              </a:rPr>
              <a:t>художній засіб, що утворюється перенесенням ознак, властивостей живих істот на предмети чи явища природи: </a:t>
            </a:r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дощ іде, сонце співає.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4" name="Рисунок 2" descr="http://01ua.com/data/files/store_1765/article/201212060954367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500042"/>
            <a:ext cx="2214546" cy="198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>Ліричний твір "За сонцем хмаронька пливе"</a:t>
            </a:r>
            <a:b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>побудований </a:t>
            </a: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>на казкових, легендарних мотивах, за якими сонце йде спати за море, а вкривають його, як мати дитину, хмарки</a:t>
            </a: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>.</a:t>
            </a:r>
            <a:b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>Але </a:t>
            </a: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>життя складне. Є в ньому зло, </a:t>
            </a:r>
            <a:r>
              <a:rPr lang="uk-UA" sz="2700" b="1" dirty="0" err="1">
                <a:solidFill>
                  <a:srgbClr val="FF0000"/>
                </a:solidFill>
                <a:latin typeface="Book Antiqua" pitchFamily="18" charset="0"/>
              </a:rPr>
              <a:t>неприємност</a:t>
            </a:r>
            <a:r>
              <a:rPr lang="en-US" sz="2700" b="1" dirty="0" err="1">
                <a:solidFill>
                  <a:srgbClr val="FF0000"/>
                </a:solidFill>
                <a:latin typeface="Book Antiqua" pitchFamily="18" charset="0"/>
              </a:rPr>
              <a:t>i</a:t>
            </a:r>
            <a:r>
              <a:rPr lang="en-US" sz="2700" b="1" dirty="0">
                <a:solidFill>
                  <a:srgbClr val="FF0000"/>
                </a:solidFill>
                <a:latin typeface="Book Antiqua" pitchFamily="18" charset="0"/>
              </a:rPr>
              <a:t>. </a:t>
            </a: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>Про це нагадує туман, що неначе ворог. Сонце — уособлення тепла, </a:t>
            </a:r>
            <a:r>
              <a:rPr lang="uk-UA" sz="2700" b="1" dirty="0" err="1">
                <a:solidFill>
                  <a:srgbClr val="FF0000"/>
                </a:solidFill>
                <a:latin typeface="Book Antiqua" pitchFamily="18" charset="0"/>
              </a:rPr>
              <a:t>св</a:t>
            </a:r>
            <a:r>
              <a:rPr lang="en-US" sz="2700" b="1" dirty="0" err="1">
                <a:solidFill>
                  <a:srgbClr val="FF0000"/>
                </a:solidFill>
                <a:latin typeface="Book Antiqua" pitchFamily="18" charset="0"/>
              </a:rPr>
              <a:t>i</a:t>
            </a: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>тла й </a:t>
            </a:r>
            <a:r>
              <a:rPr lang="uk-UA" sz="2700" b="1" dirty="0" err="1">
                <a:solidFill>
                  <a:srgbClr val="FF0000"/>
                </a:solidFill>
                <a:latin typeface="Book Antiqua" pitchFamily="18" charset="0"/>
              </a:rPr>
              <a:t>радост</a:t>
            </a:r>
            <a:r>
              <a:rPr lang="en-US" sz="2700" b="1" dirty="0" err="1">
                <a:solidFill>
                  <a:srgbClr val="FF0000"/>
                </a:solidFill>
                <a:latin typeface="Book Antiqua" pitchFamily="18" charset="0"/>
              </a:rPr>
              <a:t>i</a:t>
            </a:r>
            <a:r>
              <a:rPr lang="en-US" sz="2700" b="1" dirty="0">
                <a:solidFill>
                  <a:srgbClr val="FF0000"/>
                </a:solidFill>
                <a:latin typeface="Book Antiqua" pitchFamily="18" charset="0"/>
              </a:rPr>
              <a:t>, </a:t>
            </a: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>туман же, навпаки, — темряви, небезпеки. </a:t>
            </a: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>Та </a:t>
            </a: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>людина має завжди в</a:t>
            </a:r>
            <a:r>
              <a:rPr lang="en-US" sz="2700" b="1" dirty="0" err="1">
                <a:solidFill>
                  <a:srgbClr val="FF0000"/>
                </a:solidFill>
                <a:latin typeface="Book Antiqua" pitchFamily="18" charset="0"/>
              </a:rPr>
              <a:t>i</a:t>
            </a: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>рити, </a:t>
            </a: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>що</a:t>
            </a:r>
            <a:b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>сонце з</a:t>
            </a:r>
            <a:r>
              <a:rPr lang="en-US" sz="2700" b="1" dirty="0" err="1">
                <a:solidFill>
                  <a:srgbClr val="FF0000"/>
                </a:solidFill>
                <a:latin typeface="Book Antiqua" pitchFamily="18" charset="0"/>
              </a:rPr>
              <a:t>i</a:t>
            </a: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>йде, прожене п</a:t>
            </a:r>
            <a:r>
              <a:rPr lang="en-US" sz="2700" b="1" dirty="0" err="1">
                <a:solidFill>
                  <a:srgbClr val="FF0000"/>
                </a:solidFill>
                <a:latin typeface="Book Antiqua" pitchFamily="18" charset="0"/>
              </a:rPr>
              <a:t>i</a:t>
            </a: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>тьму, об</a:t>
            </a:r>
            <a:r>
              <a:rPr lang="en-US" sz="2700" b="1" dirty="0" err="1">
                <a:solidFill>
                  <a:srgbClr val="FF0000"/>
                </a:solidFill>
                <a:latin typeface="Book Antiqua" pitchFamily="18" charset="0"/>
              </a:rPr>
              <a:t>i</a:t>
            </a:r>
            <a:r>
              <a:rPr lang="uk-UA" sz="2700" b="1" dirty="0" err="1">
                <a:solidFill>
                  <a:srgbClr val="FF0000"/>
                </a:solidFill>
                <a:latin typeface="Book Antiqua" pitchFamily="18" charset="0"/>
              </a:rPr>
              <a:t>гр</a:t>
            </a:r>
            <a:r>
              <a:rPr lang="en-US" sz="2700" b="1" dirty="0" err="1">
                <a:solidFill>
                  <a:srgbClr val="FF0000"/>
                </a:solidFill>
                <a:latin typeface="Book Antiqua" pitchFamily="18" charset="0"/>
              </a:rPr>
              <a:t>i</a:t>
            </a: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>є</a:t>
            </a: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>,</a:t>
            </a:r>
            <a:b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uk-UA" sz="2700" b="1" dirty="0">
                <a:solidFill>
                  <a:srgbClr val="FF0000"/>
                </a:solidFill>
                <a:latin typeface="Book Antiqua" pitchFamily="18" charset="0"/>
              </a:rPr>
              <a:t>як </a:t>
            </a:r>
            <a:r>
              <a:rPr lang="uk-UA" sz="2700" b="1" dirty="0" smtClean="0">
                <a:solidFill>
                  <a:srgbClr val="FF0000"/>
                </a:solidFill>
                <a:latin typeface="Book Antiqua" pitchFamily="18" charset="0"/>
              </a:rPr>
              <a:t>мати дитину</a:t>
            </a:r>
            <a:r>
              <a:rPr lang="uk-UA" b="1" dirty="0">
                <a:solidFill>
                  <a:srgbClr val="FF0000"/>
                </a:solidFill>
                <a:latin typeface="Book Antiqua" pitchFamily="18" charset="0"/>
              </a:rPr>
              <a:t>.  </a:t>
            </a:r>
            <a:r>
              <a:rPr lang="ru-RU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Book Antiqua" pitchFamily="18" charset="0"/>
              </a:rPr>
            </a:br>
            <a:endParaRPr lang="ru-RU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4" name="Рисунок 3" descr="D:\pictures\шкільні теми\98772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3929066"/>
            <a:ext cx="2714612" cy="27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32511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uk-UA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Тема: </a:t>
            </a:r>
            <a:r>
              <a:rPr lang="ru-RU" dirty="0" err="1">
                <a:latin typeface="Book Antiqua" pitchFamily="18" charset="0"/>
              </a:rPr>
              <a:t>зображення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мінливості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природи</a:t>
            </a:r>
            <a:r>
              <a:rPr lang="ru-RU" dirty="0">
                <a:latin typeface="Book Antiqua" pitchFamily="18" charset="0"/>
              </a:rPr>
              <a:t>, </a:t>
            </a:r>
            <a:r>
              <a:rPr lang="ru-RU" dirty="0" err="1">
                <a:latin typeface="Book Antiqua" pitchFamily="18" charset="0"/>
              </a:rPr>
              <a:t>змалювання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вечірньої</a:t>
            </a:r>
            <a:r>
              <a:rPr lang="ru-RU" dirty="0">
                <a:latin typeface="Book Antiqua" pitchFamily="18" charset="0"/>
              </a:rPr>
              <a:t> пори та </a:t>
            </a:r>
            <a:r>
              <a:rPr lang="ru-RU" dirty="0" err="1">
                <a:latin typeface="Book Antiqua" pitchFamily="18" charset="0"/>
              </a:rPr>
              <a:t>очікування</a:t>
            </a:r>
            <a:r>
              <a:rPr lang="ru-RU" dirty="0">
                <a:latin typeface="Book Antiqua" pitchFamily="18" charset="0"/>
              </a:rPr>
              <a:t> нового дня</a:t>
            </a:r>
            <a:r>
              <a:rPr lang="ru-RU" dirty="0" smtClean="0">
                <a:latin typeface="Book Antiqua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uk-UA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Ідея:</a:t>
            </a:r>
            <a:r>
              <a:rPr lang="uk-UA" dirty="0" smtClean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нерозривний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зв’язок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почуттів</a:t>
            </a:r>
            <a:r>
              <a:rPr lang="ru-RU" dirty="0">
                <a:latin typeface="Book Antiqua" pitchFamily="18" charset="0"/>
              </a:rPr>
              <a:t> з природою, туга за </a:t>
            </a:r>
            <a:r>
              <a:rPr lang="ru-RU" dirty="0" err="1">
                <a:latin typeface="Book Antiqua" pitchFamily="18" charset="0"/>
              </a:rPr>
              <a:t>рідним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краєм</a:t>
            </a:r>
            <a:r>
              <a:rPr lang="ru-RU" dirty="0">
                <a:latin typeface="Book Antiqua" pitchFamily="18" charset="0"/>
              </a:rPr>
              <a:t>, </a:t>
            </a:r>
            <a:r>
              <a:rPr lang="ru-RU" dirty="0" err="1">
                <a:latin typeface="Book Antiqua" pitchFamily="18" charset="0"/>
              </a:rPr>
              <a:t>його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чарівною</a:t>
            </a:r>
            <a:r>
              <a:rPr lang="ru-RU" dirty="0">
                <a:latin typeface="Book Antiqua" pitchFamily="18" charset="0"/>
              </a:rPr>
              <a:t> природою, </a:t>
            </a:r>
            <a:r>
              <a:rPr lang="ru-RU" dirty="0" err="1">
                <a:latin typeface="Book Antiqua" pitchFamily="18" charset="0"/>
              </a:rPr>
              <a:t>сподівання</a:t>
            </a:r>
            <a:r>
              <a:rPr lang="ru-RU" dirty="0">
                <a:latin typeface="Book Antiqua" pitchFamily="18" charset="0"/>
              </a:rPr>
              <a:t> на </a:t>
            </a:r>
            <a:r>
              <a:rPr lang="ru-RU" dirty="0" err="1">
                <a:latin typeface="Book Antiqua" pitchFamily="18" charset="0"/>
              </a:rPr>
              <a:t>краще</a:t>
            </a: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майбутнє</a:t>
            </a:r>
            <a:r>
              <a:rPr lang="ru-RU" dirty="0">
                <a:latin typeface="Book Antiqua" pitchFamily="18" charset="0"/>
              </a:rPr>
              <a:t>.</a:t>
            </a:r>
          </a:p>
        </p:txBody>
      </p:sp>
      <p:pic>
        <p:nvPicPr>
          <p:cNvPr id="4" name="Рисунок 3" descr="smayli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509120"/>
            <a:ext cx="251852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 Antiqua" pitchFamily="18" charset="0"/>
              </a:rPr>
              <a:t>     Самостійна робота</a:t>
            </a:r>
            <a:r>
              <a:rPr lang="ru-RU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Book Antiqua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1 варіант </a:t>
            </a:r>
            <a:r>
              <a:rPr lang="uk-UA" dirty="0" smtClean="0">
                <a:latin typeface="Book Antiqua" pitchFamily="18" charset="0"/>
              </a:rPr>
              <a:t>– </a:t>
            </a:r>
            <a:r>
              <a:rPr lang="uk-UA" b="1" dirty="0" smtClean="0">
                <a:solidFill>
                  <a:srgbClr val="0070C0"/>
                </a:solidFill>
                <a:latin typeface="Book Antiqua" pitchFamily="18" charset="0"/>
              </a:rPr>
              <a:t>персоніфікація</a:t>
            </a:r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, </a:t>
            </a:r>
            <a:endParaRPr lang="ru-RU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Book Antiqua" pitchFamily="18" charset="0"/>
              </a:rPr>
              <a:t>                       </a:t>
            </a:r>
            <a:r>
              <a:rPr lang="ru-RU" b="1" dirty="0" err="1" smtClean="0">
                <a:solidFill>
                  <a:srgbClr val="0070C0"/>
                </a:solidFill>
                <a:latin typeface="Book Antiqua" pitchFamily="18" charset="0"/>
              </a:rPr>
              <a:t>епітети</a:t>
            </a:r>
            <a:endParaRPr lang="ru-RU" b="1" dirty="0">
              <a:solidFill>
                <a:srgbClr val="0070C0"/>
              </a:solidFill>
              <a:latin typeface="Book Antiqua" pitchFamily="18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uk-UA" b="1" dirty="0" smtClean="0">
                <a:solidFill>
                  <a:srgbClr val="0070C0"/>
                </a:solidFill>
                <a:latin typeface="Book Antiqua" pitchFamily="18" charset="0"/>
              </a:rPr>
              <a:t> </a:t>
            </a:r>
            <a:endParaRPr lang="ru-RU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>
              <a:lnSpc>
                <a:spcPct val="150000"/>
              </a:lnSpc>
            </a:pPr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2 варіант </a:t>
            </a:r>
            <a:r>
              <a:rPr lang="uk-UA" dirty="0">
                <a:solidFill>
                  <a:srgbClr val="0070C0"/>
                </a:solidFill>
                <a:latin typeface="Book Antiqua" pitchFamily="18" charset="0"/>
              </a:rPr>
              <a:t>– </a:t>
            </a:r>
            <a:r>
              <a:rPr lang="uk-UA" b="1" dirty="0" smtClean="0">
                <a:solidFill>
                  <a:srgbClr val="0070C0"/>
                </a:solidFill>
                <a:latin typeface="Book Antiqua" pitchFamily="18" charset="0"/>
              </a:rPr>
              <a:t>персоніфікація, 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uk-UA" b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uk-UA" b="1" dirty="0" smtClean="0">
                <a:solidFill>
                  <a:srgbClr val="0070C0"/>
                </a:solidFill>
                <a:latin typeface="Book Antiqua" pitchFamily="18" charset="0"/>
              </a:rPr>
              <a:t>                       порівняння </a:t>
            </a:r>
            <a:endParaRPr lang="ru-RU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4" name="Рисунок 3" descr="D:\НА СТЕНД У КОРИДОР\поради батькам\батькам\immagine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836712"/>
            <a:ext cx="2143140" cy="182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3" descr="&amp;Vcy;&amp;iecy;&amp;scy;&amp;iecy;&amp;lcy;&amp;icy;&amp;jcy; &amp;bcy;&amp;ucy;&amp;kcy;&amp;vcy;&amp;acy;&amp;rcy;&amp;icy;&amp;k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429000"/>
            <a:ext cx="2342064" cy="273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6048672"/>
          </a:xfrm>
        </p:spPr>
        <p:txBody>
          <a:bodyPr>
            <a:normAutofit fontScale="55000" lnSpcReduction="20000"/>
          </a:bodyPr>
          <a:lstStyle/>
          <a:p>
            <a:pPr marL="109728" indent="0">
              <a:lnSpc>
                <a:spcPct val="150000"/>
              </a:lnSpc>
              <a:buNone/>
            </a:pPr>
            <a:r>
              <a:rPr lang="ru-RU" sz="5500" u="sng" dirty="0" err="1">
                <a:solidFill>
                  <a:srgbClr val="FF0000"/>
                </a:solidFill>
              </a:rPr>
              <a:t>Епітети</a:t>
            </a:r>
            <a:r>
              <a:rPr lang="ru-RU" sz="5500" u="sng" dirty="0">
                <a:solidFill>
                  <a:srgbClr val="FF0000"/>
                </a:solidFill>
              </a:rPr>
              <a:t>:</a:t>
            </a:r>
            <a:r>
              <a:rPr lang="ru-RU" sz="5500" dirty="0"/>
              <a:t> </a:t>
            </a:r>
            <a:r>
              <a:rPr lang="ru-RU" sz="5500" dirty="0" err="1"/>
              <a:t>червоні</a:t>
            </a:r>
            <a:r>
              <a:rPr lang="ru-RU" sz="5500" dirty="0"/>
              <a:t> поли, </a:t>
            </a:r>
            <a:r>
              <a:rPr lang="ru-RU" sz="5500" dirty="0" err="1"/>
              <a:t>синє</a:t>
            </a:r>
            <a:r>
              <a:rPr lang="ru-RU" sz="5500" dirty="0"/>
              <a:t> море, </a:t>
            </a:r>
            <a:r>
              <a:rPr lang="ru-RU" sz="5500" dirty="0" err="1"/>
              <a:t>рожевою</a:t>
            </a:r>
            <a:r>
              <a:rPr lang="ru-RU" sz="5500" dirty="0"/>
              <a:t> пеленою, малую годину, </a:t>
            </a:r>
            <a:r>
              <a:rPr lang="ru-RU" sz="5500" dirty="0" err="1"/>
              <a:t>хмароньку</a:t>
            </a:r>
            <a:r>
              <a:rPr lang="ru-RU" sz="5500" dirty="0"/>
              <a:t> </a:t>
            </a:r>
            <a:r>
              <a:rPr lang="ru-RU" sz="5500" dirty="0" err="1"/>
              <a:t>рожевую</a:t>
            </a:r>
            <a:r>
              <a:rPr lang="ru-RU" sz="5500" dirty="0"/>
              <a:t>, туман </a:t>
            </a:r>
            <a:r>
              <a:rPr lang="ru-RU" sz="5500" dirty="0" err="1"/>
              <a:t>сивий</a:t>
            </a:r>
            <a:r>
              <a:rPr lang="ru-RU" sz="5500" dirty="0"/>
              <a:t>, </a:t>
            </a:r>
            <a:r>
              <a:rPr lang="ru-RU" sz="5500" dirty="0" err="1"/>
              <a:t>тьмою</a:t>
            </a:r>
            <a:r>
              <a:rPr lang="ru-RU" sz="5500" dirty="0"/>
              <a:t> </a:t>
            </a:r>
            <a:r>
              <a:rPr lang="ru-RU" sz="5500" dirty="0" err="1"/>
              <a:t>німою</a:t>
            </a:r>
            <a:r>
              <a:rPr lang="ru-RU" sz="5500" dirty="0"/>
              <a:t>.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ru-RU" sz="5500" u="sng" dirty="0" err="1">
                <a:solidFill>
                  <a:srgbClr val="FF0000"/>
                </a:solidFill>
              </a:rPr>
              <a:t>Порівняння</a:t>
            </a:r>
            <a:r>
              <a:rPr lang="ru-RU" sz="5500" u="sng" dirty="0">
                <a:solidFill>
                  <a:srgbClr val="FF0000"/>
                </a:solidFill>
              </a:rPr>
              <a:t>:</a:t>
            </a:r>
            <a:r>
              <a:rPr lang="ru-RU" sz="5500" dirty="0"/>
              <a:t> «</a:t>
            </a:r>
            <a:r>
              <a:rPr lang="ru-RU" sz="5500" dirty="0" err="1"/>
              <a:t>покриває</a:t>
            </a:r>
            <a:r>
              <a:rPr lang="ru-RU" sz="5500" dirty="0"/>
              <a:t> </a:t>
            </a:r>
            <a:r>
              <a:rPr lang="ru-RU" sz="5500" dirty="0" err="1"/>
              <a:t>рожевою</a:t>
            </a:r>
            <a:r>
              <a:rPr lang="ru-RU" sz="5500" dirty="0"/>
              <a:t> пеленою, </a:t>
            </a:r>
            <a:r>
              <a:rPr lang="ru-RU" sz="5500" dirty="0" err="1"/>
              <a:t>мов</a:t>
            </a:r>
            <a:r>
              <a:rPr lang="ru-RU" sz="5500" dirty="0"/>
              <a:t> </a:t>
            </a:r>
            <a:r>
              <a:rPr lang="ru-RU" sz="5500" dirty="0" err="1"/>
              <a:t>мати</a:t>
            </a:r>
            <a:r>
              <a:rPr lang="ru-RU" sz="5500" dirty="0"/>
              <a:t> </a:t>
            </a:r>
            <a:r>
              <a:rPr lang="ru-RU" sz="5500" dirty="0" err="1"/>
              <a:t>дитину</a:t>
            </a:r>
            <a:r>
              <a:rPr lang="ru-RU" sz="5500" dirty="0"/>
              <a:t>», «</a:t>
            </a:r>
            <a:r>
              <a:rPr lang="ru-RU" sz="5500" dirty="0" err="1"/>
              <a:t>ніби</a:t>
            </a:r>
            <a:r>
              <a:rPr lang="ru-RU" sz="5500" dirty="0"/>
              <a:t> </a:t>
            </a:r>
            <a:r>
              <a:rPr lang="ru-RU" sz="5500" dirty="0" err="1"/>
              <a:t>серце</a:t>
            </a:r>
            <a:r>
              <a:rPr lang="ru-RU" sz="5500" dirty="0"/>
              <a:t> </a:t>
            </a:r>
            <a:r>
              <a:rPr lang="ru-RU" sz="5500" dirty="0" err="1"/>
              <a:t>одпочине</a:t>
            </a:r>
            <a:r>
              <a:rPr lang="ru-RU" sz="5500" dirty="0" smtClean="0"/>
              <a:t>», «</a:t>
            </a:r>
            <a:r>
              <a:rPr lang="ru-RU" sz="5500" dirty="0" err="1"/>
              <a:t>ждеш</a:t>
            </a:r>
            <a:r>
              <a:rPr lang="ru-RU" sz="5500" dirty="0"/>
              <a:t> </a:t>
            </a:r>
            <a:r>
              <a:rPr lang="ru-RU" sz="5500" dirty="0" err="1"/>
              <a:t>його</a:t>
            </a:r>
            <a:r>
              <a:rPr lang="ru-RU" sz="5500" dirty="0"/>
              <a:t>, того </a:t>
            </a:r>
            <a:r>
              <a:rPr lang="ru-RU" sz="5500" dirty="0" err="1"/>
              <a:t>світу</a:t>
            </a:r>
            <a:r>
              <a:rPr lang="ru-RU" sz="5500" dirty="0"/>
              <a:t>, </a:t>
            </a:r>
            <a:r>
              <a:rPr lang="ru-RU" sz="5500" dirty="0" err="1"/>
              <a:t>мов</a:t>
            </a:r>
            <a:r>
              <a:rPr lang="ru-RU" sz="5500" dirty="0"/>
              <a:t> </a:t>
            </a:r>
            <a:r>
              <a:rPr lang="ru-RU" sz="5500" dirty="0" err="1"/>
              <a:t>матері</a:t>
            </a:r>
            <a:r>
              <a:rPr lang="ru-RU" sz="5500" dirty="0"/>
              <a:t> </a:t>
            </a:r>
            <a:r>
              <a:rPr lang="ru-RU" sz="5500" dirty="0" err="1"/>
              <a:t>діти</a:t>
            </a:r>
            <a:r>
              <a:rPr lang="ru-RU" sz="5500" dirty="0"/>
              <a:t>», «туман, </a:t>
            </a:r>
            <a:r>
              <a:rPr lang="ru-RU" sz="5500" dirty="0" err="1"/>
              <a:t>неначе</a:t>
            </a:r>
            <a:r>
              <a:rPr lang="ru-RU" sz="5500" dirty="0"/>
              <a:t> ворог».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ru-RU" sz="5500" u="sng" dirty="0" err="1" smtClean="0">
                <a:solidFill>
                  <a:srgbClr val="FF0000"/>
                </a:solidFill>
              </a:rPr>
              <a:t>Персоніфікація</a:t>
            </a:r>
            <a:r>
              <a:rPr lang="ru-RU" sz="5500" u="sng" dirty="0">
                <a:solidFill>
                  <a:srgbClr val="FF0000"/>
                </a:solidFill>
              </a:rPr>
              <a:t>:</a:t>
            </a:r>
            <a:r>
              <a:rPr lang="ru-RU" sz="5500" dirty="0"/>
              <a:t> «</a:t>
            </a:r>
            <a:r>
              <a:rPr lang="ru-RU" sz="5500" dirty="0" err="1"/>
              <a:t>сонце</a:t>
            </a:r>
            <a:r>
              <a:rPr lang="ru-RU" sz="5500" dirty="0"/>
              <a:t> </a:t>
            </a:r>
            <a:r>
              <a:rPr lang="ru-RU" sz="5500" dirty="0" err="1"/>
              <a:t>спатоньки</a:t>
            </a:r>
            <a:r>
              <a:rPr lang="ru-RU" sz="5500" dirty="0"/>
              <a:t> зове», «</a:t>
            </a:r>
            <a:r>
              <a:rPr lang="ru-RU" sz="5500" dirty="0" err="1"/>
              <a:t>серце</a:t>
            </a:r>
            <a:r>
              <a:rPr lang="ru-RU" sz="5500" dirty="0"/>
              <a:t> </a:t>
            </a:r>
            <a:r>
              <a:rPr lang="ru-RU" sz="5500" dirty="0" err="1"/>
              <a:t>одпочине</a:t>
            </a:r>
            <a:r>
              <a:rPr lang="ru-RU" sz="5500" dirty="0"/>
              <a:t>, з Богом заговорить».</a:t>
            </a:r>
          </a:p>
          <a:p>
            <a:pPr marL="109728" indent="0">
              <a:lnSpc>
                <a:spcPct val="150000"/>
              </a:lnSpc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48680"/>
            <a:ext cx="5207000" cy="63093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271303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86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5900750" cy="1066800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Book Antiqua" pitchFamily="18" charset="0"/>
              </a:rPr>
              <a:t>Гра “Так чи ні? ”</a:t>
            </a:r>
            <a:endParaRPr lang="ru-RU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340768"/>
            <a:ext cx="8280920" cy="53285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200" dirty="0" smtClean="0"/>
              <a:t>У </a:t>
            </a:r>
            <a:r>
              <a:rPr lang="ru-RU" sz="2200" dirty="0" err="1"/>
              <a:t>ліричному</a:t>
            </a:r>
            <a:r>
              <a:rPr lang="ru-RU" sz="2200" dirty="0"/>
              <a:t> </a:t>
            </a:r>
            <a:r>
              <a:rPr lang="ru-RU" sz="2200" dirty="0" err="1"/>
              <a:t>творі</a:t>
            </a:r>
            <a:r>
              <a:rPr lang="ru-RU" sz="2200" dirty="0"/>
              <a:t> </a:t>
            </a:r>
            <a:r>
              <a:rPr lang="ru-RU" sz="2200" dirty="0" err="1"/>
              <a:t>передаються</a:t>
            </a:r>
            <a:r>
              <a:rPr lang="ru-RU" sz="2200" dirty="0"/>
              <a:t> </a:t>
            </a:r>
            <a:r>
              <a:rPr lang="ru-RU" sz="2200" dirty="0" err="1"/>
              <a:t>передусім</a:t>
            </a:r>
            <a:r>
              <a:rPr lang="ru-RU" sz="2200" dirty="0"/>
              <a:t> </a:t>
            </a:r>
            <a:r>
              <a:rPr lang="ru-RU" sz="2200" dirty="0" err="1"/>
              <a:t>переживання</a:t>
            </a:r>
            <a:r>
              <a:rPr lang="ru-RU" sz="2200" dirty="0"/>
              <a:t> </a:t>
            </a:r>
            <a:r>
              <a:rPr lang="ru-RU" sz="2200" dirty="0" err="1"/>
              <a:t>людини</a:t>
            </a:r>
            <a:r>
              <a:rPr lang="ru-RU" sz="2200" dirty="0"/>
              <a:t>, </a:t>
            </a:r>
            <a:r>
              <a:rPr lang="ru-RU" sz="2200" dirty="0" err="1"/>
              <a:t>її</a:t>
            </a:r>
            <a:r>
              <a:rPr lang="ru-RU" sz="2200" dirty="0"/>
              <a:t> </a:t>
            </a:r>
            <a:r>
              <a:rPr lang="ru-RU" sz="2200" dirty="0" err="1"/>
              <a:t>емоції</a:t>
            </a:r>
            <a:r>
              <a:rPr lang="ru-RU" sz="2200" dirty="0"/>
              <a:t>, </a:t>
            </a:r>
            <a:r>
              <a:rPr lang="ru-RU" sz="2200" dirty="0" err="1"/>
              <a:t>роздуми</a:t>
            </a:r>
            <a:r>
              <a:rPr lang="ru-RU" sz="2200" dirty="0"/>
              <a:t>, </a:t>
            </a:r>
            <a:r>
              <a:rPr lang="ru-RU" sz="2200" dirty="0" err="1"/>
              <a:t>настрої</a:t>
            </a:r>
            <a:r>
              <a:rPr lang="ru-RU" sz="2200" dirty="0"/>
              <a:t>. </a:t>
            </a:r>
            <a:endParaRPr lang="ru-RU" sz="2200" dirty="0" smtClean="0"/>
          </a:p>
          <a:p>
            <a:pPr>
              <a:lnSpc>
                <a:spcPct val="150000"/>
              </a:lnSpc>
            </a:pPr>
            <a:r>
              <a:rPr lang="ru-RU" sz="2200" dirty="0" err="1" smtClean="0"/>
              <a:t>Вірш</a:t>
            </a:r>
            <a:r>
              <a:rPr lang="ru-RU" sz="2200" dirty="0" smtClean="0"/>
              <a:t> </a:t>
            </a:r>
            <a:r>
              <a:rPr lang="ru-RU" sz="2200" dirty="0"/>
              <a:t>«За </a:t>
            </a:r>
            <a:r>
              <a:rPr lang="ru-RU" sz="2200" dirty="0" err="1"/>
              <a:t>сонцем</a:t>
            </a:r>
            <a:r>
              <a:rPr lang="ru-RU" sz="2200" dirty="0"/>
              <a:t> </a:t>
            </a:r>
            <a:r>
              <a:rPr lang="ru-RU" sz="2200" dirty="0" err="1"/>
              <a:t>хмаронька</a:t>
            </a:r>
            <a:r>
              <a:rPr lang="ru-RU" sz="2200" dirty="0"/>
              <a:t> </a:t>
            </a:r>
            <a:r>
              <a:rPr lang="ru-RU" sz="2200" dirty="0" err="1"/>
              <a:t>пливе</a:t>
            </a:r>
            <a:r>
              <a:rPr lang="ru-RU" sz="2200" dirty="0"/>
              <a:t>» не є </a:t>
            </a:r>
            <a:r>
              <a:rPr lang="ru-RU" sz="2200" dirty="0" err="1"/>
              <a:t>ліричним</a:t>
            </a:r>
            <a:r>
              <a:rPr lang="ru-RU" sz="2200" dirty="0"/>
              <a:t> </a:t>
            </a:r>
            <a:r>
              <a:rPr lang="ru-RU" sz="2200" dirty="0" err="1"/>
              <a:t>твором</a:t>
            </a:r>
            <a:r>
              <a:rPr lang="ru-RU" sz="2200" dirty="0"/>
              <a:t>. </a:t>
            </a:r>
            <a:endParaRPr lang="ru-RU" sz="2200" dirty="0" smtClean="0"/>
          </a:p>
          <a:p>
            <a:pPr>
              <a:lnSpc>
                <a:spcPct val="150000"/>
              </a:lnSpc>
            </a:pPr>
            <a:r>
              <a:rPr lang="ru-RU" sz="2200" dirty="0" err="1" smtClean="0"/>
              <a:t>Персоніфікація</a:t>
            </a:r>
            <a:r>
              <a:rPr lang="ru-RU" sz="2200" dirty="0" smtClean="0"/>
              <a:t> </a:t>
            </a:r>
            <a:r>
              <a:rPr lang="ru-RU" sz="2200" dirty="0"/>
              <a:t>– </a:t>
            </a:r>
            <a:r>
              <a:rPr lang="ru-RU" sz="2200" dirty="0" err="1"/>
              <a:t>це</a:t>
            </a:r>
            <a:r>
              <a:rPr lang="ru-RU" sz="2200" dirty="0"/>
              <a:t> </a:t>
            </a:r>
            <a:r>
              <a:rPr lang="ru-RU" sz="2200" dirty="0" err="1"/>
              <a:t>художнє</a:t>
            </a:r>
            <a:r>
              <a:rPr lang="ru-RU" sz="2200" dirty="0"/>
              <a:t> </a:t>
            </a:r>
            <a:r>
              <a:rPr lang="ru-RU" sz="2200" dirty="0" err="1"/>
              <a:t>означення</a:t>
            </a:r>
            <a:r>
              <a:rPr lang="ru-RU" sz="2200" dirty="0"/>
              <a:t>. </a:t>
            </a:r>
            <a:endParaRPr lang="ru-RU" sz="2200" dirty="0" smtClean="0"/>
          </a:p>
          <a:p>
            <a:pPr>
              <a:lnSpc>
                <a:spcPct val="150000"/>
              </a:lnSpc>
            </a:pPr>
            <a:r>
              <a:rPr lang="ru-RU" sz="2200" dirty="0" err="1" smtClean="0"/>
              <a:t>Вірш</a:t>
            </a:r>
            <a:r>
              <a:rPr lang="ru-RU" sz="2200" dirty="0" smtClean="0"/>
              <a:t> </a:t>
            </a:r>
            <a:r>
              <a:rPr lang="ru-RU" sz="2200" dirty="0"/>
              <a:t>«За </a:t>
            </a:r>
            <a:r>
              <a:rPr lang="ru-RU" sz="2200" dirty="0" err="1"/>
              <a:t>сонцем</a:t>
            </a:r>
            <a:r>
              <a:rPr lang="ru-RU" sz="2200" dirty="0"/>
              <a:t> </a:t>
            </a:r>
            <a:r>
              <a:rPr lang="ru-RU" sz="2200" dirty="0" err="1"/>
              <a:t>хмаронька</a:t>
            </a:r>
            <a:r>
              <a:rPr lang="ru-RU" sz="2200" dirty="0"/>
              <a:t> </a:t>
            </a:r>
            <a:r>
              <a:rPr lang="ru-RU" sz="2200" dirty="0" err="1"/>
              <a:t>пливе</a:t>
            </a:r>
            <a:r>
              <a:rPr lang="ru-RU" sz="2200" dirty="0"/>
              <a:t>» </a:t>
            </a:r>
            <a:r>
              <a:rPr lang="ru-RU" sz="2200" dirty="0" err="1"/>
              <a:t>належить</a:t>
            </a:r>
            <a:r>
              <a:rPr lang="ru-RU" sz="2200" dirty="0"/>
              <a:t> до </a:t>
            </a:r>
            <a:r>
              <a:rPr lang="ru-RU" sz="2200" dirty="0" err="1"/>
              <a:t>громадянської</a:t>
            </a:r>
            <a:r>
              <a:rPr lang="ru-RU" sz="2200" dirty="0"/>
              <a:t> </a:t>
            </a:r>
            <a:r>
              <a:rPr lang="ru-RU" sz="2200" dirty="0" err="1"/>
              <a:t>лірики</a:t>
            </a:r>
            <a:r>
              <a:rPr lang="ru-RU" sz="2200" dirty="0"/>
              <a:t>. </a:t>
            </a:r>
            <a:endParaRPr lang="ru-RU" sz="2200" dirty="0" smtClean="0"/>
          </a:p>
          <a:p>
            <a:pPr>
              <a:lnSpc>
                <a:spcPct val="150000"/>
              </a:lnSpc>
            </a:pPr>
            <a:r>
              <a:rPr lang="ru-RU" sz="2200" dirty="0" smtClean="0"/>
              <a:t>У </a:t>
            </a:r>
            <a:r>
              <a:rPr lang="ru-RU" sz="2200" dirty="0" err="1"/>
              <a:t>поезії</a:t>
            </a:r>
            <a:r>
              <a:rPr lang="ru-RU" sz="2200" dirty="0"/>
              <a:t> автор </a:t>
            </a:r>
            <a:r>
              <a:rPr lang="ru-RU" sz="2200" dirty="0" err="1"/>
              <a:t>хотів</a:t>
            </a:r>
            <a:r>
              <a:rPr lang="ru-RU" sz="2200" dirty="0"/>
              <a:t> </a:t>
            </a:r>
            <a:r>
              <a:rPr lang="ru-RU" sz="2200" dirty="0" err="1"/>
              <a:t>показати</a:t>
            </a:r>
            <a:r>
              <a:rPr lang="ru-RU" sz="2200" dirty="0"/>
              <a:t> </a:t>
            </a:r>
            <a:r>
              <a:rPr lang="ru-RU" sz="2200" dirty="0" err="1"/>
              <a:t>душевний</a:t>
            </a:r>
            <a:r>
              <a:rPr lang="ru-RU" sz="2200" dirty="0"/>
              <a:t> стан, </a:t>
            </a:r>
            <a:r>
              <a:rPr lang="ru-RU" sz="2200" dirty="0" err="1"/>
              <a:t>викликаний</a:t>
            </a:r>
            <a:r>
              <a:rPr lang="ru-RU" sz="2200" dirty="0"/>
              <a:t> </a:t>
            </a:r>
            <a:r>
              <a:rPr lang="ru-RU" sz="2200" dirty="0" err="1"/>
              <a:t>розлукою</a:t>
            </a:r>
            <a:r>
              <a:rPr lang="ru-RU" sz="2200" dirty="0"/>
              <a:t> з </a:t>
            </a:r>
            <a:r>
              <a:rPr lang="ru-RU" sz="2200" dirty="0" err="1"/>
              <a:t>рідним</a:t>
            </a:r>
            <a:r>
              <a:rPr lang="ru-RU" sz="2200" dirty="0"/>
              <a:t> </a:t>
            </a:r>
            <a:r>
              <a:rPr lang="ru-RU" sz="2200" dirty="0" err="1"/>
              <a:t>краєм</a:t>
            </a:r>
            <a:r>
              <a:rPr lang="ru-RU" sz="2200" dirty="0"/>
              <a:t>. </a:t>
            </a:r>
            <a:endParaRPr lang="ru-RU" sz="2200" dirty="0" smtClean="0"/>
          </a:p>
          <a:p>
            <a:pPr>
              <a:lnSpc>
                <a:spcPct val="150000"/>
              </a:lnSpc>
            </a:pPr>
            <a:r>
              <a:rPr lang="ru-RU" sz="2200" dirty="0" err="1" smtClean="0"/>
              <a:t>Допомагають</a:t>
            </a:r>
            <a:r>
              <a:rPr lang="ru-RU" sz="2200" dirty="0" smtClean="0"/>
              <a:t> </a:t>
            </a:r>
            <a:r>
              <a:rPr lang="ru-RU" sz="2200" dirty="0" err="1"/>
              <a:t>зрозуміти</a:t>
            </a:r>
            <a:r>
              <a:rPr lang="ru-RU" sz="2200" dirty="0"/>
              <a:t> </a:t>
            </a:r>
            <a:r>
              <a:rPr lang="ru-RU" sz="2200" dirty="0" err="1"/>
              <a:t>ідейний</a:t>
            </a:r>
            <a:r>
              <a:rPr lang="ru-RU" sz="2200" dirty="0"/>
              <a:t> </a:t>
            </a:r>
            <a:r>
              <a:rPr lang="ru-RU" sz="2200" dirty="0" err="1"/>
              <a:t>задум</a:t>
            </a:r>
            <a:r>
              <a:rPr lang="ru-RU" sz="2200" dirty="0"/>
              <a:t> автора </a:t>
            </a:r>
            <a:r>
              <a:rPr lang="ru-RU" sz="2200" dirty="0" err="1"/>
              <a:t>такі</a:t>
            </a:r>
            <a:r>
              <a:rPr lang="ru-RU" sz="2200" dirty="0"/>
              <a:t> </a:t>
            </a:r>
            <a:r>
              <a:rPr lang="ru-RU" sz="2200" dirty="0" err="1"/>
              <a:t>художні</a:t>
            </a:r>
            <a:r>
              <a:rPr lang="ru-RU" sz="2200" dirty="0"/>
              <a:t> </a:t>
            </a:r>
            <a:r>
              <a:rPr lang="ru-RU" sz="2200" dirty="0" err="1"/>
              <a:t>засоби</a:t>
            </a:r>
            <a:r>
              <a:rPr lang="ru-RU" sz="2200" dirty="0"/>
              <a:t>, як </a:t>
            </a:r>
            <a:r>
              <a:rPr lang="ru-RU" sz="2200" dirty="0" err="1"/>
              <a:t>епітети</a:t>
            </a:r>
            <a:r>
              <a:rPr lang="ru-RU" sz="2200" dirty="0"/>
              <a:t>, </a:t>
            </a:r>
            <a:r>
              <a:rPr lang="ru-RU" sz="2200" dirty="0" err="1"/>
              <a:t>порівняння</a:t>
            </a:r>
            <a:r>
              <a:rPr lang="ru-RU" sz="2200" dirty="0"/>
              <a:t>, </a:t>
            </a:r>
            <a:r>
              <a:rPr lang="ru-RU" sz="2200" dirty="0" err="1" smtClean="0"/>
              <a:t>персоніфікації</a:t>
            </a:r>
            <a:r>
              <a:rPr lang="ru-RU" sz="2200" dirty="0" smtClean="0"/>
              <a:t>. 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85818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 Antiqua" pitchFamily="18" charset="0"/>
              </a:rPr>
              <a:t>     Літературний диктант</a:t>
            </a:r>
            <a:r>
              <a:rPr lang="ru-RU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Book Antiqua" pitchFamily="18" charset="0"/>
              </a:rPr>
            </a:br>
            <a:endParaRPr lang="ru-RU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14282" y="1142984"/>
            <a:ext cx="8929718" cy="571501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uk-UA" dirty="0" smtClean="0">
                <a:latin typeface="Book Antiqua" pitchFamily="18" charset="0"/>
              </a:rPr>
              <a:t>1)  Коли народився Т. Шевченко? </a:t>
            </a:r>
            <a:endParaRPr lang="ru-RU" dirty="0" smtClean="0">
              <a:latin typeface="Book Antiqua" pitchFamily="18" charset="0"/>
            </a:endParaRPr>
          </a:p>
          <a:p>
            <a:pPr>
              <a:lnSpc>
                <a:spcPct val="170000"/>
              </a:lnSpc>
            </a:pPr>
            <a:r>
              <a:rPr lang="uk-UA" dirty="0" smtClean="0">
                <a:latin typeface="Book Antiqua" pitchFamily="18" charset="0"/>
              </a:rPr>
              <a:t>2)  Де народився великий поет? </a:t>
            </a:r>
            <a:endParaRPr lang="ru-RU" dirty="0" smtClean="0">
              <a:latin typeface="Book Antiqua" pitchFamily="18" charset="0"/>
            </a:endParaRPr>
          </a:p>
          <a:p>
            <a:pPr>
              <a:lnSpc>
                <a:spcPct val="170000"/>
              </a:lnSpc>
            </a:pPr>
            <a:r>
              <a:rPr lang="uk-UA" dirty="0" smtClean="0">
                <a:latin typeface="Book Antiqua" pitchFamily="18" charset="0"/>
              </a:rPr>
              <a:t>3)  У якій сім’ї народився Кобзар? </a:t>
            </a:r>
            <a:endParaRPr lang="ru-RU" dirty="0" smtClean="0">
              <a:latin typeface="Book Antiqua" pitchFamily="18" charset="0"/>
            </a:endParaRPr>
          </a:p>
          <a:p>
            <a:pPr>
              <a:lnSpc>
                <a:spcPct val="170000"/>
              </a:lnSpc>
            </a:pPr>
            <a:r>
              <a:rPr lang="uk-UA" dirty="0" smtClean="0">
                <a:latin typeface="Book Antiqua" pitchFamily="18" charset="0"/>
              </a:rPr>
              <a:t>4)  Пан, у якого Шевченко служив  </a:t>
            </a:r>
            <a:r>
              <a:rPr lang="uk-UA" dirty="0" err="1" smtClean="0">
                <a:latin typeface="Book Antiqua" pitchFamily="18" charset="0"/>
              </a:rPr>
              <a:t>козачком</a:t>
            </a:r>
            <a:r>
              <a:rPr lang="uk-UA" dirty="0" smtClean="0">
                <a:latin typeface="Book Antiqua" pitchFamily="18" charset="0"/>
              </a:rPr>
              <a:t> … </a:t>
            </a:r>
            <a:endParaRPr lang="ru-RU" dirty="0" smtClean="0">
              <a:latin typeface="Book Antiqua" pitchFamily="18" charset="0"/>
            </a:endParaRPr>
          </a:p>
          <a:p>
            <a:pPr>
              <a:lnSpc>
                <a:spcPct val="170000"/>
              </a:lnSpc>
            </a:pPr>
            <a:r>
              <a:rPr lang="uk-UA" dirty="0" smtClean="0">
                <a:latin typeface="Book Antiqua" pitchFamily="18" charset="0"/>
              </a:rPr>
              <a:t>5)  Як називається перша збірка Т.Г. Шевченка?</a:t>
            </a:r>
          </a:p>
          <a:p>
            <a:pPr>
              <a:lnSpc>
                <a:spcPct val="170000"/>
              </a:lnSpc>
            </a:pPr>
            <a:r>
              <a:rPr lang="uk-UA" dirty="0" smtClean="0">
                <a:latin typeface="Book Antiqua" pitchFamily="18" charset="0"/>
              </a:rPr>
              <a:t>6) Який твір про дитинство поета ви знаєте? </a:t>
            </a:r>
            <a:endParaRPr lang="ru-RU" dirty="0" smtClean="0">
              <a:latin typeface="Book Antiqua" pitchFamily="18" charset="0"/>
            </a:endParaRPr>
          </a:p>
          <a:p>
            <a:pPr>
              <a:lnSpc>
                <a:spcPct val="170000"/>
              </a:lnSpc>
            </a:pPr>
            <a:r>
              <a:rPr lang="uk-UA" dirty="0">
                <a:latin typeface="Book Antiqua" pitchFamily="18" charset="0"/>
              </a:rPr>
              <a:t>7</a:t>
            </a:r>
            <a:r>
              <a:rPr lang="uk-UA" dirty="0" smtClean="0">
                <a:latin typeface="Book Antiqua" pitchFamily="18" charset="0"/>
              </a:rPr>
              <a:t>)  Хто автор цього твору? </a:t>
            </a:r>
            <a:endParaRPr lang="ru-RU" dirty="0" smtClean="0">
              <a:latin typeface="Book Antiqua" pitchFamily="18" charset="0"/>
            </a:endParaRPr>
          </a:p>
          <a:p>
            <a:pPr>
              <a:lnSpc>
                <a:spcPct val="170000"/>
              </a:lnSpc>
            </a:pPr>
            <a:r>
              <a:rPr lang="uk-UA" dirty="0">
                <a:latin typeface="Book Antiqua" pitchFamily="18" charset="0"/>
              </a:rPr>
              <a:t>8</a:t>
            </a:r>
            <a:r>
              <a:rPr lang="uk-UA" dirty="0" smtClean="0">
                <a:latin typeface="Book Antiqua" pitchFamily="18" charset="0"/>
              </a:rPr>
              <a:t>)  Назвіть героїв повісті «В бур'янах»? </a:t>
            </a:r>
            <a:endParaRPr lang="ru-RU" dirty="0" smtClean="0">
              <a:latin typeface="Book Antiqua" pitchFamily="18" charset="0"/>
            </a:endParaRPr>
          </a:p>
          <a:p>
            <a:pPr>
              <a:lnSpc>
                <a:spcPct val="170000"/>
              </a:lnSpc>
            </a:pPr>
            <a:r>
              <a:rPr lang="uk-UA" dirty="0">
                <a:latin typeface="Book Antiqua" pitchFamily="18" charset="0"/>
              </a:rPr>
              <a:t>9</a:t>
            </a:r>
            <a:r>
              <a:rPr lang="uk-UA" dirty="0" smtClean="0">
                <a:latin typeface="Book Antiqua" pitchFamily="18" charset="0"/>
              </a:rPr>
              <a:t>)  </a:t>
            </a:r>
            <a:r>
              <a:rPr lang="ru-RU" dirty="0" smtClean="0">
                <a:latin typeface="Book Antiqua" pitchFamily="18" charset="0"/>
              </a:rPr>
              <a:t>Яке </a:t>
            </a:r>
            <a:r>
              <a:rPr lang="ru-RU" dirty="0" err="1">
                <a:latin typeface="Book Antiqua" pitchFamily="18" charset="0"/>
              </a:rPr>
              <a:t>велике</a:t>
            </a:r>
            <a:r>
              <a:rPr lang="ru-RU" dirty="0">
                <a:latin typeface="Book Antiqua" pitchFamily="18" charset="0"/>
              </a:rPr>
              <a:t> горе </a:t>
            </a:r>
            <a:r>
              <a:rPr lang="ru-RU" dirty="0" err="1">
                <a:latin typeface="Book Antiqua" pitchFamily="18" charset="0"/>
              </a:rPr>
              <a:t>спіткало</a:t>
            </a:r>
            <a:r>
              <a:rPr lang="ru-RU" dirty="0">
                <a:latin typeface="Book Antiqua" pitchFamily="18" charset="0"/>
              </a:rPr>
              <a:t> Тараса в </a:t>
            </a:r>
            <a:r>
              <a:rPr lang="ru-RU" dirty="0" err="1">
                <a:latin typeface="Book Antiqua" pitchFamily="18" charset="0"/>
              </a:rPr>
              <a:t>дитинстві</a:t>
            </a:r>
            <a:r>
              <a:rPr lang="ru-RU" dirty="0">
                <a:latin typeface="Book Antiqua" pitchFamily="18" charset="0"/>
              </a:rPr>
              <a:t>? </a:t>
            </a:r>
            <a:r>
              <a:rPr lang="uk-UA" dirty="0" smtClean="0">
                <a:latin typeface="Book Antiqua" pitchFamily="18" charset="0"/>
              </a:rPr>
              <a:t>  </a:t>
            </a:r>
            <a:endParaRPr lang="ru-RU" dirty="0" smtClean="0">
              <a:latin typeface="Book Antiqua" pitchFamily="18" charset="0"/>
            </a:endParaRPr>
          </a:p>
          <a:p>
            <a:pPr>
              <a:lnSpc>
                <a:spcPct val="170000"/>
              </a:lnSpc>
            </a:pPr>
            <a:r>
              <a:rPr lang="uk-UA" dirty="0" smtClean="0">
                <a:latin typeface="Book Antiqua" pitchFamily="18" charset="0"/>
              </a:rPr>
              <a:t>10)  Як звали подругу дитячих літ? </a:t>
            </a:r>
          </a:p>
          <a:p>
            <a:pPr>
              <a:lnSpc>
                <a:spcPct val="170000"/>
              </a:lnSpc>
            </a:pPr>
            <a:r>
              <a:rPr lang="ru-RU" dirty="0" smtClean="0">
                <a:latin typeface="Book Antiqua" pitchFamily="18" charset="0"/>
              </a:rPr>
              <a:t>11)  Тема </a:t>
            </a:r>
            <a:r>
              <a:rPr lang="ru-RU" dirty="0" err="1">
                <a:latin typeface="Book Antiqua" pitchFamily="18" charset="0"/>
              </a:rPr>
              <a:t>повісті</a:t>
            </a:r>
            <a:r>
              <a:rPr lang="ru-RU" dirty="0">
                <a:latin typeface="Book Antiqua" pitchFamily="18" charset="0"/>
              </a:rPr>
              <a:t> «В </a:t>
            </a:r>
            <a:r>
              <a:rPr lang="ru-RU" dirty="0" err="1">
                <a:latin typeface="Book Antiqua" pitchFamily="18" charset="0"/>
              </a:rPr>
              <a:t>бур'янах</a:t>
            </a:r>
            <a:r>
              <a:rPr lang="ru-RU" dirty="0">
                <a:latin typeface="Book Antiqua" pitchFamily="18" charset="0"/>
              </a:rPr>
              <a:t>»…</a:t>
            </a:r>
          </a:p>
          <a:p>
            <a:pPr>
              <a:lnSpc>
                <a:spcPct val="170000"/>
              </a:lnSpc>
            </a:pPr>
            <a:r>
              <a:rPr lang="uk-UA" dirty="0" smtClean="0">
                <a:latin typeface="Book Antiqua" pitchFamily="18" charset="0"/>
              </a:rPr>
              <a:t>12) Основна думка </a:t>
            </a:r>
            <a:r>
              <a:rPr lang="uk-UA" dirty="0">
                <a:latin typeface="Book Antiqua" pitchFamily="18" charset="0"/>
              </a:rPr>
              <a:t>повісті «В бур'янах»…</a:t>
            </a:r>
          </a:p>
          <a:p>
            <a:pPr>
              <a:lnSpc>
                <a:spcPct val="170000"/>
              </a:lnSpc>
            </a:pPr>
            <a:endParaRPr lang="ru-RU" dirty="0" smtClean="0">
              <a:latin typeface="Book Antiqua" pitchFamily="18" charset="0"/>
            </a:endParaRPr>
          </a:p>
        </p:txBody>
      </p:sp>
      <p:pic>
        <p:nvPicPr>
          <p:cNvPr id="8" name="Picture 4" descr="C:\Documents and Settings\zhenya\Рабочий стол\крутяк\Пояснення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4286256"/>
            <a:ext cx="2318515" cy="178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205" y="62068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 Antiqua" pitchFamily="18" charset="0"/>
              </a:rPr>
              <a:t>Домашнє завдання</a:t>
            </a:r>
            <a:r>
              <a:rPr lang="uk-UA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Book Antiqua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09320"/>
            <a:ext cx="8229600" cy="43251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uk-UA" u="sng" dirty="0" smtClean="0">
                <a:latin typeface="Book Antiqua" pitchFamily="18" charset="0"/>
              </a:rPr>
              <a:t>Вивчити напам'ять поезію Т.Шевченка "За сонцем хмаронька пливе". </a:t>
            </a:r>
            <a:endParaRPr lang="ru-RU" u="sng" dirty="0" smtClean="0">
              <a:latin typeface="Book Antiqua" pitchFamily="18" charset="0"/>
            </a:endParaRPr>
          </a:p>
          <a:p>
            <a:pPr>
              <a:lnSpc>
                <a:spcPct val="150000"/>
              </a:lnSpc>
            </a:pPr>
            <a:r>
              <a:rPr lang="uk-UA" dirty="0" smtClean="0">
                <a:latin typeface="Book Antiqua" pitchFamily="18" charset="0"/>
              </a:rPr>
              <a:t>Зробити ілюстрації до вірша (за бажанням).</a:t>
            </a:r>
          </a:p>
          <a:p>
            <a:pPr>
              <a:lnSpc>
                <a:spcPct val="150000"/>
              </a:lnSpc>
            </a:pPr>
            <a:r>
              <a:rPr lang="uk-UA" sz="4400" dirty="0" smtClean="0">
                <a:latin typeface="Book Antiqua" pitchFamily="18" charset="0"/>
              </a:rPr>
              <a:t>* </a:t>
            </a:r>
            <a:r>
              <a:rPr lang="uk-UA" dirty="0" smtClean="0">
                <a:latin typeface="Book Antiqua" pitchFamily="18" charset="0"/>
              </a:rPr>
              <a:t>Написати листа </a:t>
            </a:r>
            <a:r>
              <a:rPr lang="uk-UA" dirty="0" err="1" smtClean="0">
                <a:latin typeface="Book Antiqua" pitchFamily="18" charset="0"/>
              </a:rPr>
              <a:t>Т.Шевченку</a:t>
            </a:r>
            <a:r>
              <a:rPr lang="uk-UA" dirty="0" smtClean="0">
                <a:latin typeface="Book Antiqua" pitchFamily="18" charset="0"/>
              </a:rPr>
              <a:t> 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uk-UA" dirty="0" smtClean="0">
                <a:latin typeface="Book Antiqua" pitchFamily="18" charset="0"/>
              </a:rPr>
              <a:t>або скласти власний вірш. </a:t>
            </a:r>
            <a:endParaRPr lang="ru-RU" sz="4400" dirty="0" smtClean="0">
              <a:latin typeface="Book Antiqua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https://encrypted-tbn2.gstatic.com/images?q=tbn:ANd9GcTySDQglWnb2Q6fztk6IsP-9sNNf4nzG2WNpXBslSE0wb8pC6d1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573016"/>
            <a:ext cx="2714629" cy="262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324528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3200" dirty="0" smtClean="0">
                <a:latin typeface="Book Antiqua" pitchFamily="18" charset="0"/>
              </a:rPr>
              <a:t>Картини довколишнього світу, природи у поезіях Т. Шевченка – інша, художня реальність, створена уявою митця за допомогою засобів образної мови.</a:t>
            </a:r>
            <a:r>
              <a:rPr lang="en-US" sz="3200" dirty="0" smtClean="0">
                <a:latin typeface="Book Antiqua" pitchFamily="18" charset="0"/>
              </a:rPr>
              <a:t/>
            </a:r>
            <a:br>
              <a:rPr lang="en-US" sz="3200" dirty="0" smtClean="0">
                <a:latin typeface="Book Antiqua" pitchFamily="18" charset="0"/>
              </a:rPr>
            </a:br>
            <a:r>
              <a:rPr lang="uk-UA" sz="3200" dirty="0" smtClean="0">
                <a:latin typeface="Book Antiqua" pitchFamily="18" charset="0"/>
              </a:rPr>
              <a:t> «За сонцем хмаронька пливе</a:t>
            </a:r>
            <a:r>
              <a:rPr lang="uk-UA" sz="3200" dirty="0" smtClean="0">
                <a:latin typeface="Book Antiqua" pitchFamily="18" charset="0"/>
              </a:rPr>
              <a:t>...»  </a:t>
            </a:r>
            <a:r>
              <a:rPr lang="en-US" sz="3200" dirty="0" smtClean="0">
                <a:latin typeface="Book Antiqua" pitchFamily="18" charset="0"/>
              </a:rPr>
              <a:t/>
            </a:r>
            <a:br>
              <a:rPr lang="en-US" sz="3200" dirty="0" smtClean="0">
                <a:latin typeface="Book Antiqua" pitchFamily="18" charset="0"/>
              </a:rPr>
            </a:br>
            <a:r>
              <a:rPr lang="uk-UA" sz="3200" dirty="0" smtClean="0">
                <a:latin typeface="Book Antiqua" pitchFamily="18" charset="0"/>
              </a:rPr>
              <a:t>                                                                      </a:t>
            </a:r>
            <a:endParaRPr lang="ru-RU" sz="3200" dirty="0">
              <a:latin typeface="Book Antiqua" pitchFamily="18" charset="0"/>
            </a:endParaRPr>
          </a:p>
        </p:txBody>
      </p:sp>
      <p:pic>
        <p:nvPicPr>
          <p:cNvPr id="4" name="Рисунок 4" descr="D:\pictures\шкільні теми\1333450989_sonyah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4286256"/>
            <a:ext cx="2524126" cy="227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142984"/>
            <a:ext cx="7043758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700" b="1" dirty="0" err="1" smtClean="0">
                <a:solidFill>
                  <a:srgbClr val="FF0000"/>
                </a:solidFill>
                <a:latin typeface="Book Antiqua" pitchFamily="18" charset="0"/>
              </a:rPr>
              <a:t>Поезії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> Тараса </a:t>
            </a:r>
            <a:r>
              <a:rPr lang="ru-RU" sz="2700" b="1" dirty="0" err="1" smtClean="0">
                <a:solidFill>
                  <a:srgbClr val="FF0000"/>
                </a:solidFill>
                <a:latin typeface="Book Antiqua" pitchFamily="18" charset="0"/>
              </a:rPr>
              <a:t>Шевченка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дуже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близькі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>й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зрозумілі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нам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насамперед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через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прекрасні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описи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природи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.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Бо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природа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вічна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і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незмінна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. Природа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ніколи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не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залишить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байдужою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чуйну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людину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.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Хто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з нас не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захоплювався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безкраїми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полями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чи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запахом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весняного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ранкового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лісу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!</a:t>
            </a:r>
            <a:b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Коли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читаєш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вірші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Тараса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Шевченка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або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чуєш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, як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їх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читають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інші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,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тобі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одразу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уявляється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все,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що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в них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описується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. </a:t>
            </a:r>
            <a:r>
              <a:rPr lang="ru-RU" sz="2700" b="1" dirty="0" err="1" smtClean="0">
                <a:solidFill>
                  <a:srgbClr val="FF0000"/>
                </a:solidFill>
                <a:latin typeface="Book Antiqua" pitchFamily="18" charset="0"/>
              </a:rPr>
              <a:t>Це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b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>            великий 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талант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письменника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— 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>              </a:t>
            </a:r>
            <a:r>
              <a:rPr lang="ru-RU" sz="2700" b="1" dirty="0" err="1" smtClean="0">
                <a:solidFill>
                  <a:srgbClr val="FF0000"/>
                </a:solidFill>
                <a:latin typeface="Book Antiqua" pitchFamily="18" charset="0"/>
              </a:rPr>
              <a:t>зуміти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так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передати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власні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враження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>,</a:t>
            </a:r>
            <a:b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>           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що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читач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і через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багато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років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 smtClean="0">
                <a:solidFill>
                  <a:srgbClr val="FF0000"/>
                </a:solidFill>
                <a:latin typeface="Book Antiqua" pitchFamily="18" charset="0"/>
              </a:rPr>
              <a:t>бачить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>          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те,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що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побачив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ти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.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Ніби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бачить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світ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очима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поета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...</a:t>
            </a:r>
            <a:r>
              <a:rPr lang="ru-RU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Book Antiqua" pitchFamily="18" charset="0"/>
              </a:rPr>
            </a:br>
            <a:endParaRPr lang="ru-RU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30" y="4437112"/>
            <a:ext cx="2701268" cy="195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142984"/>
            <a:ext cx="7043758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200" b="1" dirty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>Тарас 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Шевченко як художник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займає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одне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з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найпочесніших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місць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в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українському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образотворчому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мистецтві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.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Він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прекрасно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володів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всіма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відомими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тоді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засобами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графічного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зображення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. Талант художника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проявився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в Тараса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Шевченка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значно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раніше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,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ніж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талант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поета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.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Відомо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понад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1000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його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творів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образотворчого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мистецтва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. 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700" b="1" dirty="0" err="1" smtClean="0">
                <a:solidFill>
                  <a:srgbClr val="FF0000"/>
                </a:solidFill>
                <a:latin typeface="Book Antiqua" pitchFamily="18" charset="0"/>
              </a:rPr>
              <a:t>Художній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талант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виявився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в портретному, 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latin typeface="Book Antiqua" pitchFamily="18" charset="0"/>
              </a:rPr>
              <a:t>            жанровому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, пейзажному та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релігійному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ru-RU" sz="2700" b="1" dirty="0" err="1">
                <a:solidFill>
                  <a:srgbClr val="FF0000"/>
                </a:solidFill>
                <a:latin typeface="Book Antiqua" pitchFamily="18" charset="0"/>
              </a:rPr>
              <a:t>малярстві</a:t>
            </a:r>
            <a:r>
              <a:rPr lang="ru-RU" sz="2700" b="1" dirty="0">
                <a:solidFill>
                  <a:srgbClr val="FF0000"/>
                </a:solidFill>
                <a:latin typeface="Book Antiqua" pitchFamily="18" charset="0"/>
              </a:rPr>
              <a:t>.  </a:t>
            </a:r>
            <a:r>
              <a:rPr lang="ru-RU" b="1" dirty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Book Antiqua" pitchFamily="18" charset="0"/>
              </a:rPr>
            </a:br>
            <a:endParaRPr lang="ru-RU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30" y="4221088"/>
            <a:ext cx="3000378" cy="216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745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330" y="4221088"/>
            <a:ext cx="3000378" cy="216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Тарас шевченко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30" y="4221088"/>
            <a:ext cx="3000378" cy="216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330" y="4221088"/>
            <a:ext cx="3000378" cy="216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 сонцем хмар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754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229</TotalTime>
  <Words>351</Words>
  <Application>Microsoft Office PowerPoint</Application>
  <PresentationFormat>Экран (4:3)</PresentationFormat>
  <Paragraphs>51</Paragraphs>
  <Slides>20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Городская</vt:lpstr>
      <vt:lpstr>Презентация PowerPoint</vt:lpstr>
      <vt:lpstr>     Літературний диктант </vt:lpstr>
      <vt:lpstr>Презентация PowerPoint</vt:lpstr>
      <vt:lpstr>Картини довколишнього світу, природи у поезіях Т. Шевченка – інша, художня реальність, створена уявою митця за допомогою засобів образної мови.  «За сонцем хмаронька пливе...»                                                                         </vt:lpstr>
      <vt:lpstr>            Поезії Тараса Шевченка дуже близькі й зрозумілі нам насамперед через прекрасні описи природи. Бо природа вічна і незмінна. Природа ніколи не залишить байдужою чуйну людину. Хто з нас не захоплювався безкраїми полями чи запахом весняного ранкового лісу! Коли читаєш вірші Тараса Шевченка або чуєш, як їх читають інші, тобі одразу уявляється все, що в них описується. Це               великий талант письменника —                 зуміти так передати власні враження,              що читач і через багато років бачить            те, що побачив ти. Ніби бачить світ очима поета... </vt:lpstr>
      <vt:lpstr>          Тарас Шевченко як художник займає одне з найпочесніших місць в українському образотворчому мистецтві. Він прекрасно володів всіма відомими тоді засобами графічного зображення. Талант художника проявився в Тараса Шевченка значно раніше, ніж талант поета. Відомо понад 1000 його творів образотворчого мистецтва.  Художній талант виявився в портретному,               жанровому, пейзажному та релігійному малярстві.   </vt:lpstr>
      <vt:lpstr>Презентация PowerPoint</vt:lpstr>
      <vt:lpstr>Презентация PowerPoint</vt:lpstr>
      <vt:lpstr>Презентация PowerPoint</vt:lpstr>
      <vt:lpstr>Презентация PowerPoint</vt:lpstr>
      <vt:lpstr>Словникова робота</vt:lpstr>
      <vt:lpstr>Презентация PowerPoint</vt:lpstr>
      <vt:lpstr>Робота зі словничком літературознавчих термінів </vt:lpstr>
      <vt:lpstr>           Ліричний твір "За сонцем хмаронька пливе" побудований на казкових, легендарних мотивах, за якими сонце йде спати за море, а вкривають його, як мати дитину, хмарки. Але життя складне. Є в ньому зло, неприємностi. Про це нагадує туман, що неначе ворог. Сонце — уособлення тепла, свiтла й радостi, туман же, навпаки, — темряви, небезпеки.  Та людина має завжди вiрити, що  сонце зiйде, прожене пiтьму, обiгрiє,  як мати дитину.   </vt:lpstr>
      <vt:lpstr>Презентация PowerPoint</vt:lpstr>
      <vt:lpstr>     Самостійна робота </vt:lpstr>
      <vt:lpstr>Презентация PowerPoint</vt:lpstr>
      <vt:lpstr>Презентация PowerPoint</vt:lpstr>
      <vt:lpstr>Гра “Так чи ні? ”</vt:lpstr>
      <vt:lpstr>Домашнє завдання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Картини навколишнього світу, природи в поезіях Т.Шевченка - інша, художня реальність, створена уявою митця за допомогою засобів образної мови. «За сонцем хмаронька пливе...».                                                                        ТЛ: персоніфікація, ліричний твір</dc:title>
  <dc:creator>Админ</dc:creator>
  <cp:lastModifiedBy>Админ</cp:lastModifiedBy>
  <cp:revision>21</cp:revision>
  <dcterms:modified xsi:type="dcterms:W3CDTF">2016-03-16T19:59:18Z</dcterms:modified>
</cp:coreProperties>
</file>